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10287000" cx="18288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Lat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40">
          <p15:clr>
            <a:srgbClr val="000000"/>
          </p15:clr>
        </p15:guide>
        <p15:guide id="2" pos="5760">
          <p15:clr>
            <a:srgbClr val="000000"/>
          </p15:clr>
        </p15:guide>
      </p15:sldGuideLst>
    </p:ext>
    <p:ext uri="GoogleSlidesCustomDataVersion2">
      <go:slidesCustomData xmlns:go="http://customooxmlschemas.google.com/" r:id="rId23" roundtripDataSignature="AMtx7mjgi7+C0p2xKNTuYahwXWGWLSO0E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40" orient="horz"/>
        <p:guide pos="57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.fntdata"/><Relationship Id="rId11" Type="http://schemas.openxmlformats.org/officeDocument/2006/relationships/slide" Target="slides/slide6.xml"/><Relationship Id="rId22" Type="http://schemas.openxmlformats.org/officeDocument/2006/relationships/font" Target="fonts/Lato-boldItalic.fntdata"/><Relationship Id="rId10" Type="http://schemas.openxmlformats.org/officeDocument/2006/relationships/slide" Target="slides/slide5.xml"/><Relationship Id="rId21" Type="http://schemas.openxmlformats.org/officeDocument/2006/relationships/font" Target="fonts/Lato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regular.fntdata"/><Relationship Id="rId6" Type="http://schemas.openxmlformats.org/officeDocument/2006/relationships/slide" Target="slides/slide1.xml"/><Relationship Id="rId18" Type="http://schemas.openxmlformats.org/officeDocument/2006/relationships/font" Target="fonts/Nuni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1.png>
</file>

<file path=ppt/media/image12.png>
</file>

<file path=ppt/media/image13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7" name="Google Shape;87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96" name="Google Shape;96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14" name="Google Shape;114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3" name="Google Shape;123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32" name="Google Shape;132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e62440263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41" name="Google Shape;141;g2e624402632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0" name="Google Shape;15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0"/>
          <p:cNvSpPr txBox="1"/>
          <p:nvPr>
            <p:ph type="ctrTitle"/>
          </p:nvPr>
        </p:nvSpPr>
        <p:spPr>
          <a:xfrm>
            <a:off x="2286000" y="1683545"/>
            <a:ext cx="13716000" cy="35814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Calibri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3" name="Google Shape;13;p10"/>
          <p:cNvSpPr txBox="1"/>
          <p:nvPr>
            <p:ph idx="1" type="subTitle"/>
          </p:nvPr>
        </p:nvSpPr>
        <p:spPr>
          <a:xfrm>
            <a:off x="2286000" y="5403057"/>
            <a:ext cx="13716000" cy="24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lvl="0" algn="ctr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/>
            </a:lvl1pPr>
            <a:lvl2pPr lvl="1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sz="3000"/>
            </a:lvl2pPr>
            <a:lvl3pPr lvl="2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sz="2700"/>
            </a:lvl3pPr>
            <a:lvl4pPr lvl="3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4pPr>
            <a:lvl5pPr lvl="4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5pPr>
            <a:lvl6pPr lvl="5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6pPr>
            <a:lvl7pPr lvl="6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7pPr>
            <a:lvl8pPr lvl="7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8pPr>
            <a:lvl9pPr lvl="8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9pPr>
          </a:lstStyle>
          <a:p/>
        </p:txBody>
      </p:sp>
      <p:sp>
        <p:nvSpPr>
          <p:cNvPr id="14" name="Google Shape;14;p10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5" name="Google Shape;15;p10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6" name="Google Shape;16;p10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9"/>
          <p:cNvSpPr txBox="1"/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70" name="Google Shape;70;p19"/>
          <p:cNvSpPr txBox="1"/>
          <p:nvPr>
            <p:ph idx="1" type="body"/>
          </p:nvPr>
        </p:nvSpPr>
        <p:spPr>
          <a:xfrm rot="5400000">
            <a:off x="5880450" y="-1884712"/>
            <a:ext cx="6527100" cy="1577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71" name="Google Shape;71;p19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72" name="Google Shape;72;p19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73" name="Google Shape;73;p19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0"/>
          <p:cNvSpPr txBox="1"/>
          <p:nvPr>
            <p:ph type="title"/>
          </p:nvPr>
        </p:nvSpPr>
        <p:spPr>
          <a:xfrm rot="5400000">
            <a:off x="10700250" y="2934938"/>
            <a:ext cx="87177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76" name="Google Shape;76;p20"/>
          <p:cNvSpPr txBox="1"/>
          <p:nvPr>
            <p:ph idx="1" type="body"/>
          </p:nvPr>
        </p:nvSpPr>
        <p:spPr>
          <a:xfrm rot="5400000">
            <a:off x="2699250" y="-894112"/>
            <a:ext cx="8717700" cy="1160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77" name="Google Shape;77;p20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78" name="Google Shape;78;p20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1"/>
          <p:cNvSpPr txBox="1"/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" type="body"/>
          </p:nvPr>
        </p:nvSpPr>
        <p:spPr>
          <a:xfrm>
            <a:off x="1257300" y="2738438"/>
            <a:ext cx="15773400" cy="6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2"/>
          <p:cNvSpPr txBox="1"/>
          <p:nvPr>
            <p:ph type="title"/>
          </p:nvPr>
        </p:nvSpPr>
        <p:spPr>
          <a:xfrm>
            <a:off x="1247775" y="2564607"/>
            <a:ext cx="15773400" cy="42792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0"/>
              <a:buFont typeface="Calibri"/>
              <a:buNone/>
              <a:defRPr sz="9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5" name="Google Shape;25;p12"/>
          <p:cNvSpPr txBox="1"/>
          <p:nvPr>
            <p:ph idx="1" type="body"/>
          </p:nvPr>
        </p:nvSpPr>
        <p:spPr>
          <a:xfrm>
            <a:off x="1247775" y="6884195"/>
            <a:ext cx="15773400" cy="2250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3600"/>
              <a:buNone/>
              <a:defRPr sz="36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3000"/>
              <a:buNone/>
              <a:defRPr sz="3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700"/>
              <a:buNone/>
              <a:defRPr sz="27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2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31" name="Google Shape;31;p13"/>
          <p:cNvSpPr txBox="1"/>
          <p:nvPr>
            <p:ph idx="1" type="body"/>
          </p:nvPr>
        </p:nvSpPr>
        <p:spPr>
          <a:xfrm>
            <a:off x="1257300" y="2738438"/>
            <a:ext cx="7772400" cy="6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2" type="body"/>
          </p:nvPr>
        </p:nvSpPr>
        <p:spPr>
          <a:xfrm>
            <a:off x="9258300" y="2738438"/>
            <a:ext cx="7772400" cy="6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34" name="Google Shape;34;p13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35" name="Google Shape;35;p13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4"/>
          <p:cNvSpPr txBox="1"/>
          <p:nvPr>
            <p:ph type="title"/>
          </p:nvPr>
        </p:nvSpPr>
        <p:spPr>
          <a:xfrm>
            <a:off x="1259682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" type="body"/>
          </p:nvPr>
        </p:nvSpPr>
        <p:spPr>
          <a:xfrm>
            <a:off x="1259682" y="2521745"/>
            <a:ext cx="77367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b="1" sz="27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9pPr>
          </a:lstStyle>
          <a:p/>
        </p:txBody>
      </p:sp>
      <p:sp>
        <p:nvSpPr>
          <p:cNvPr id="39" name="Google Shape;39;p14"/>
          <p:cNvSpPr txBox="1"/>
          <p:nvPr>
            <p:ph idx="2" type="body"/>
          </p:nvPr>
        </p:nvSpPr>
        <p:spPr>
          <a:xfrm>
            <a:off x="1259682" y="3757613"/>
            <a:ext cx="7736700" cy="55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40" name="Google Shape;40;p14"/>
          <p:cNvSpPr txBox="1"/>
          <p:nvPr>
            <p:ph idx="3" type="body"/>
          </p:nvPr>
        </p:nvSpPr>
        <p:spPr>
          <a:xfrm>
            <a:off x="9258300" y="2521745"/>
            <a:ext cx="7774800" cy="1236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b="1" sz="36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sz="30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 b="1" sz="27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9pPr>
          </a:lstStyle>
          <a:p/>
        </p:txBody>
      </p:sp>
      <p:sp>
        <p:nvSpPr>
          <p:cNvPr id="41" name="Google Shape;41;p14"/>
          <p:cNvSpPr txBox="1"/>
          <p:nvPr>
            <p:ph idx="4" type="body"/>
          </p:nvPr>
        </p:nvSpPr>
        <p:spPr>
          <a:xfrm>
            <a:off x="9258300" y="3757613"/>
            <a:ext cx="7774800" cy="5526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0005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1pPr>
            <a:lvl2pPr indent="-40005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2pPr>
            <a:lvl3pPr indent="-40005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3pPr>
            <a:lvl4pPr indent="-40005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4pPr>
            <a:lvl5pPr indent="-40005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5pPr>
            <a:lvl6pPr indent="-40005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6pPr>
            <a:lvl7pPr indent="-40005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7pPr>
            <a:lvl8pPr indent="-40005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8pPr>
            <a:lvl9pPr indent="-40005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/>
            </a:lvl9pPr>
          </a:lstStyle>
          <a:p/>
        </p:txBody>
      </p:sp>
      <p:sp>
        <p:nvSpPr>
          <p:cNvPr id="42" name="Google Shape;42;p14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43" name="Google Shape;43;p14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44" name="Google Shape;44;p14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/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48" name="Google Shape;48;p15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49" name="Google Shape;49;p15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6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7"/>
          <p:cNvSpPr txBox="1"/>
          <p:nvPr>
            <p:ph type="title"/>
          </p:nvPr>
        </p:nvSpPr>
        <p:spPr>
          <a:xfrm>
            <a:off x="1259682" y="685800"/>
            <a:ext cx="5898300" cy="24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56" name="Google Shape;56;p17"/>
          <p:cNvSpPr txBox="1"/>
          <p:nvPr>
            <p:ph idx="1" type="body"/>
          </p:nvPr>
        </p:nvSpPr>
        <p:spPr>
          <a:xfrm>
            <a:off x="7774782" y="1481138"/>
            <a:ext cx="9258300" cy="7310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5334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800"/>
              <a:buChar char="•"/>
              <a:defRPr sz="4800"/>
            </a:lvl1pPr>
            <a:lvl2pPr indent="-4953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4200"/>
              <a:buChar char="•"/>
              <a:defRPr sz="4200"/>
            </a:lvl2pPr>
            <a:lvl3pPr indent="-4572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 sz="3600"/>
            </a:lvl3pPr>
            <a:lvl4pPr indent="-4191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4pPr>
            <a:lvl5pPr indent="-4191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5pPr>
            <a:lvl6pPr indent="-4191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6pPr>
            <a:lvl7pPr indent="-4191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7pPr>
            <a:lvl8pPr indent="-4191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8pPr>
            <a:lvl9pPr indent="-4191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Char char="•"/>
              <a:defRPr sz="3000"/>
            </a:lvl9pPr>
          </a:lstStyle>
          <a:p/>
        </p:txBody>
      </p:sp>
      <p:sp>
        <p:nvSpPr>
          <p:cNvPr id="57" name="Google Shape;57;p17"/>
          <p:cNvSpPr txBox="1"/>
          <p:nvPr>
            <p:ph idx="2" type="body"/>
          </p:nvPr>
        </p:nvSpPr>
        <p:spPr>
          <a:xfrm>
            <a:off x="1259682" y="3086100"/>
            <a:ext cx="5898300" cy="57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/>
        </p:txBody>
      </p:sp>
      <p:sp>
        <p:nvSpPr>
          <p:cNvPr id="58" name="Google Shape;58;p17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59" name="Google Shape;59;p17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60" name="Google Shape;60;p17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/>
          <p:nvPr>
            <p:ph type="title"/>
          </p:nvPr>
        </p:nvSpPr>
        <p:spPr>
          <a:xfrm>
            <a:off x="1259682" y="685800"/>
            <a:ext cx="5898300" cy="24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50" lIns="137150" spcFirstLastPara="1" rIns="137150" wrap="square" tIns="6855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Calibri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63" name="Google Shape;63;p18"/>
          <p:cNvSpPr/>
          <p:nvPr>
            <p:ph idx="2" type="pic"/>
          </p:nvPr>
        </p:nvSpPr>
        <p:spPr>
          <a:xfrm>
            <a:off x="7774782" y="1481138"/>
            <a:ext cx="9258300" cy="73104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8"/>
          <p:cNvSpPr txBox="1"/>
          <p:nvPr>
            <p:ph idx="1" type="body"/>
          </p:nvPr>
        </p:nvSpPr>
        <p:spPr>
          <a:xfrm>
            <a:off x="1259682" y="3086100"/>
            <a:ext cx="5898300" cy="57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indent="-228600" lvl="1" marL="914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/>
            </a:lvl2pPr>
            <a:lvl3pPr indent="-228600" lvl="2" marL="1371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indent="-228600" lvl="3" marL="1828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4pPr>
            <a:lvl5pPr indent="-228600" lvl="4" marL="2286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5pPr>
            <a:lvl6pPr indent="-228600" lvl="5" marL="2743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6pPr>
            <a:lvl7pPr indent="-228600" lvl="6" marL="32004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7pPr>
            <a:lvl8pPr indent="-228600" lvl="7" marL="3657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8pPr>
            <a:lvl9pPr indent="-228600" lvl="8" marL="41148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9pPr>
          </a:lstStyle>
          <a:p/>
        </p:txBody>
      </p:sp>
      <p:sp>
        <p:nvSpPr>
          <p:cNvPr id="65" name="Google Shape;65;p18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66" name="Google Shape;66;p18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9pPr>
          </a:lstStyle>
          <a:p/>
        </p:txBody>
      </p:sp>
      <p:sp>
        <p:nvSpPr>
          <p:cNvPr id="67" name="Google Shape;67;p18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9"/>
          <p:cNvSpPr txBox="1"/>
          <p:nvPr>
            <p:ph type="title"/>
          </p:nvPr>
        </p:nvSpPr>
        <p:spPr>
          <a:xfrm>
            <a:off x="1257300" y="547688"/>
            <a:ext cx="15773400" cy="198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Calibri"/>
              <a:buNone/>
              <a:defRPr b="0" i="0" sz="6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9"/>
          <p:cNvSpPr txBox="1"/>
          <p:nvPr>
            <p:ph idx="1" type="body"/>
          </p:nvPr>
        </p:nvSpPr>
        <p:spPr>
          <a:xfrm>
            <a:off x="1257300" y="2738438"/>
            <a:ext cx="15773400" cy="652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50" lIns="137150" spcFirstLastPara="1" rIns="137150" wrap="square" tIns="68550">
            <a:normAutofit/>
          </a:bodyPr>
          <a:lstStyle>
            <a:lvl1pPr indent="-495300" lvl="0" marL="457200" marR="0" rtl="0" algn="l">
              <a:lnSpc>
                <a:spcPct val="9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Char char="•"/>
              <a:defRPr b="0" i="0" sz="4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57200" lvl="1" marL="914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b="0" i="0" sz="3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419100" lvl="2" marL="1371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•"/>
              <a:defRPr b="0" i="0" sz="3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400050" lvl="3" marL="1828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400050" lvl="4" marL="22860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400050" lvl="5" marL="2743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400050" lvl="6" marL="32004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400050" lvl="7" marL="36576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400050" lvl="8" marL="4114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9"/>
          <p:cNvSpPr txBox="1"/>
          <p:nvPr>
            <p:ph idx="10" type="dt"/>
          </p:nvPr>
        </p:nvSpPr>
        <p:spPr>
          <a:xfrm>
            <a:off x="12573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9"/>
          <p:cNvSpPr txBox="1"/>
          <p:nvPr>
            <p:ph idx="11" type="ftr"/>
          </p:nvPr>
        </p:nvSpPr>
        <p:spPr>
          <a:xfrm>
            <a:off x="6057900" y="9534525"/>
            <a:ext cx="61722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  <a:defRPr b="0" i="0" sz="27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12915900" y="9534525"/>
            <a:ext cx="4114800" cy="5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50" lIns="137150" spcFirstLastPara="1" rIns="137150" wrap="square" tIns="6855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hyperlink" Target="https://github.com/marcosgustavo7/Livroteca" TargetMode="External"/><Relationship Id="rId7" Type="http://schemas.openxmlformats.org/officeDocument/2006/relationships/hyperlink" Target="https://github.com/Pedro9Henr/Gerenciamento-de-Livros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UC - PROGRAMAÇÃO DE SOLUÇÕES COMPUTACIONAIS    |     PROFESSORES: MARK ALAN &amp; ISRAEL SEVERINO    |    </a:t>
            </a:r>
            <a:endParaRPr b="1" i="0" sz="17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INTEGRANTES: MARCOS GUSTAVO JUNIOR DE FREITAS RIBEIRO,  PEDRO HENRIQUE COSTA SILVA &amp; GUILHERME</a:t>
            </a:r>
            <a:endParaRPr b="1" i="0" sz="17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"/>
          <p:cNvSpPr txBox="1"/>
          <p:nvPr/>
        </p:nvSpPr>
        <p:spPr>
          <a:xfrm>
            <a:off x="2345000" y="344750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INTRODUÇÃO</a:t>
            </a:r>
            <a:endParaRPr b="1" i="0" sz="36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0" name="Google Shape;90;p2"/>
          <p:cNvPicPr preferRelativeResize="0"/>
          <p:nvPr/>
        </p:nvPicPr>
        <p:blipFill rotWithShape="1">
          <a:blip r:embed="rId4">
            <a:alphaModFix/>
          </a:blip>
          <a:srcRect b="-3205" l="0" r="0" t="-529"/>
          <a:stretch/>
        </p:blipFill>
        <p:spPr>
          <a:xfrm>
            <a:off x="1085400" y="344750"/>
            <a:ext cx="846649" cy="87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2"/>
          <p:cNvPicPr preferRelativeResize="0"/>
          <p:nvPr/>
        </p:nvPicPr>
        <p:blipFill rotWithShape="1">
          <a:blip r:embed="rId5">
            <a:alphaModFix/>
          </a:blip>
          <a:srcRect b="16184" l="0" r="0" t="16184"/>
          <a:stretch/>
        </p:blipFill>
        <p:spPr>
          <a:xfrm>
            <a:off x="15519582" y="529598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UC - PROGRAMAÇÃO DE SOLUÇÕES COMPUTACIONAIS    |     PROFESSORES: MARK ALAN &amp; ISRAEL SEVERINO    |    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INTEGRANTES: MARCOS GUSTAVO JUNIOR DE FREITAS RIBEIRO,  PEDRO HENRIQUE COSTA SILVA &amp; GUILHERME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1252275" y="3171751"/>
            <a:ext cx="14458200" cy="4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As maiores bibliotecas do mundo têm cerca de 500 anos de existência contendo exemplares de toda a história da humanidade, alguns exemplos disso são a National Library na  China, The British Library na Inglaterra e a Biblioteca Nacional do Brasil que são uma das maiores bibliotecas do mundo, tendo um acervo de mais de 200 milhões de itens cada em suas bibliotecas.</a:t>
            </a:r>
            <a:endParaRPr b="0" i="0" sz="32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pt-BR" sz="32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Todas estas bibliotecas citadas anteriormente recebem cerca de 8 mil itens de diversos modelos todos os dias!</a:t>
            </a:r>
            <a:endParaRPr b="0" i="0" sz="32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"/>
          <p:cNvSpPr txBox="1"/>
          <p:nvPr/>
        </p:nvSpPr>
        <p:spPr>
          <a:xfrm>
            <a:off x="2345000" y="344750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MOTIVAÇÃO</a:t>
            </a:r>
            <a:endParaRPr b="1" i="0" sz="36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99" name="Google Shape;99;p3"/>
          <p:cNvPicPr preferRelativeResize="0"/>
          <p:nvPr/>
        </p:nvPicPr>
        <p:blipFill rotWithShape="1">
          <a:blip r:embed="rId4">
            <a:alphaModFix/>
          </a:blip>
          <a:srcRect b="-3205" l="0" r="0" t="-529"/>
          <a:stretch/>
        </p:blipFill>
        <p:spPr>
          <a:xfrm>
            <a:off x="1085400" y="344750"/>
            <a:ext cx="846649" cy="87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3"/>
          <p:cNvPicPr preferRelativeResize="0"/>
          <p:nvPr/>
        </p:nvPicPr>
        <p:blipFill rotWithShape="1">
          <a:blip r:embed="rId5">
            <a:alphaModFix/>
          </a:blip>
          <a:srcRect b="16184" l="0" r="0" t="16184"/>
          <a:stretch/>
        </p:blipFill>
        <p:spPr>
          <a:xfrm>
            <a:off x="15519582" y="529598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3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UC - PROGRAMAÇÃO DE SOLUÇÕES COMPUTACIONAIS    |     PROFESSORES: MARK ALAN &amp; ISRAEL SEVERINO    |    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INTEGRANTES: MARCOS GUSTAVO JUNIOR DE FREITAS RIBEIRO,  PEDRO HENRIQUE COSTA SILVA &amp; GUILHERME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1252275" y="3171763"/>
            <a:ext cx="14458200" cy="4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Agora, imagine a dificuldade para gerenciar essas bibliotecas recebendo 8 mil exemplares todos os dias, não seria uma tarefa tão fácil!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Assim, surgiu a necessidade de  uma maneira de solucionar esse problema por um método digital, ou melhor dizendo um software capaz de gerenciar isto!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Com a chegada de um software capaz de registrar livros, a busca e a organização dos livros facilitará  a gestão dessas bibliotecas.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4"/>
          <p:cNvPicPr preferRelativeResize="0"/>
          <p:nvPr/>
        </p:nvPicPr>
        <p:blipFill rotWithShape="1">
          <a:blip r:embed="rId3">
            <a:alphaModFix/>
          </a:blip>
          <a:srcRect b="0" l="0" r="-8001" t="0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4"/>
          <p:cNvSpPr txBox="1"/>
          <p:nvPr/>
        </p:nvSpPr>
        <p:spPr>
          <a:xfrm>
            <a:off x="2345000" y="582875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DESENVOLVIMENTO</a:t>
            </a:r>
            <a:endParaRPr b="1" i="0" sz="3600" u="none" cap="none" strike="noStrike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09" name="Google Shape;109;p4"/>
          <p:cNvPicPr preferRelativeResize="0"/>
          <p:nvPr/>
        </p:nvPicPr>
        <p:blipFill rotWithShape="1">
          <a:blip r:embed="rId4">
            <a:alphaModFix/>
          </a:blip>
          <a:srcRect b="16184" l="0" r="0" t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4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UC - PROGRAMAÇÃO DE SOLUÇÕES COMPUTACIONAIS    |     PROFESSORES: MARK ALAN &amp; ISRAEL SEVERINO    |    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INTEGRANTES: MARCOS GUSTAVO JUNIOR DE FREITAS RIBEIRO,  PEDRO HENRIQUE COSTA SILVA &amp; GUILHERME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11" name="Google Shape;111;p4"/>
          <p:cNvSpPr txBox="1"/>
          <p:nvPr/>
        </p:nvSpPr>
        <p:spPr>
          <a:xfrm>
            <a:off x="1932050" y="3338700"/>
            <a:ext cx="12129600" cy="3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 Software foi feito pensando em ser facilmente utilizável, compreensível e de fácil aprendizado para o usuário sem exigir muita experiência.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Basicamente, o código deve listar, criar, excluir e alterar os Livros utilizados pelo usuário, sem a necessidade de muita burocracia.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5"/>
          <p:cNvPicPr preferRelativeResize="0"/>
          <p:nvPr/>
        </p:nvPicPr>
        <p:blipFill rotWithShape="1">
          <a:blip r:embed="rId3">
            <a:alphaModFix/>
          </a:blip>
          <a:srcRect b="0" l="0" r="-8002" t="0"/>
          <a:stretch/>
        </p:blipFill>
        <p:spPr>
          <a:xfrm>
            <a:off x="1085392" y="618703"/>
            <a:ext cx="846655" cy="783876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5"/>
          <p:cNvSpPr txBox="1"/>
          <p:nvPr/>
        </p:nvSpPr>
        <p:spPr>
          <a:xfrm>
            <a:off x="2345000" y="582875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rgbClr val="434343"/>
                </a:solidFill>
                <a:latin typeface="Nunito"/>
                <a:ea typeface="Nunito"/>
                <a:cs typeface="Nunito"/>
                <a:sym typeface="Nunito"/>
              </a:rPr>
              <a:t>DESENVOLVIMENTO</a:t>
            </a:r>
            <a:endParaRPr b="1" i="0" sz="3600" u="none" cap="none" strike="noStrike">
              <a:solidFill>
                <a:srgbClr val="43434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18" name="Google Shape;118;p5"/>
          <p:cNvPicPr preferRelativeResize="0"/>
          <p:nvPr/>
        </p:nvPicPr>
        <p:blipFill rotWithShape="1">
          <a:blip r:embed="rId4">
            <a:alphaModFix/>
          </a:blip>
          <a:srcRect b="16184" l="0" r="0" t="16184"/>
          <a:stretch/>
        </p:blipFill>
        <p:spPr>
          <a:xfrm>
            <a:off x="15519582" y="767723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5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UC - PROGRAMAÇÃO DE SOLUÇÕES COMPUTACIONAIS    |     PROFESSORES: MARK ALAN &amp; ISRAEL SEVERINO    |    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INTEGRANTES: MARCOS GUSTAVO JUNIOR DE FREITAS RIBEIRO,  PEDRO HENRIQUE COSTA SILVA &amp; GUILHERME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0" name="Google Shape;120;p5"/>
          <p:cNvSpPr txBox="1"/>
          <p:nvPr/>
        </p:nvSpPr>
        <p:spPr>
          <a:xfrm>
            <a:off x="1932050" y="2938175"/>
            <a:ext cx="12129600" cy="49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sz="3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Para o desenvolvimento desse software utilizamos: 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Char char="●"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Banco de Dados (MySQL)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Char char="●"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Linguagem de programação Java (Swing)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Char char="●"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Programado Orientado a Objetos.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-4191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Lato"/>
              <a:buChar char="●"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Clean Code.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"/>
          <p:cNvSpPr txBox="1"/>
          <p:nvPr/>
        </p:nvSpPr>
        <p:spPr>
          <a:xfrm>
            <a:off x="2345000" y="344750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RESULTADO</a:t>
            </a:r>
            <a:endParaRPr b="1" i="0" sz="36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26" name="Google Shape;126;p6"/>
          <p:cNvPicPr preferRelativeResize="0"/>
          <p:nvPr/>
        </p:nvPicPr>
        <p:blipFill rotWithShape="1">
          <a:blip r:embed="rId4">
            <a:alphaModFix/>
          </a:blip>
          <a:srcRect b="-3205" l="0" r="0" t="-529"/>
          <a:stretch/>
        </p:blipFill>
        <p:spPr>
          <a:xfrm>
            <a:off x="1085400" y="344750"/>
            <a:ext cx="846649" cy="87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6"/>
          <p:cNvPicPr preferRelativeResize="0"/>
          <p:nvPr/>
        </p:nvPicPr>
        <p:blipFill rotWithShape="1">
          <a:blip r:embed="rId5">
            <a:alphaModFix/>
          </a:blip>
          <a:srcRect b="16184" l="0" r="0" t="16184"/>
          <a:stretch/>
        </p:blipFill>
        <p:spPr>
          <a:xfrm>
            <a:off x="15519582" y="529598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6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UC - PROGRAMAÇÃO DE SOLUÇÕES COMPUTACIONAIS    |     PROFESSORES: MARK ALAN &amp; ISRAEL SEVERINO    |    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INTEGRANTES: MARCOS GUSTAVO JUNIOR DE FREITAS RIBEIRO,  PEDRO HENRIQUE COSTA SILVA &amp; GUILHERME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29" name="Google Shape;129;p6"/>
          <p:cNvSpPr txBox="1"/>
          <p:nvPr/>
        </p:nvSpPr>
        <p:spPr>
          <a:xfrm>
            <a:off x="1252275" y="3171763"/>
            <a:ext cx="14458200" cy="4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 resultado foi um sistema satisfatório e funcional no qual atingiu as expectativas esperadas em sua primeira versão (1.0).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 usuário pode utilizar o sistema sem a presença de bugs ou problemas que podem comprometer o gerenciamento dos dados dos livros utilizados.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 resultado alcançou um design mais simples e eficaz, a ponto de garantir que o usuário compreenda e seja de fácil manuseio, de forma com que as ações sejam auto-explicativas para o entendimento do usuário.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7"/>
          <p:cNvSpPr txBox="1"/>
          <p:nvPr/>
        </p:nvSpPr>
        <p:spPr>
          <a:xfrm>
            <a:off x="2345000" y="344750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36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CONSIDERAÇÕES FINAIS</a:t>
            </a:r>
            <a:endParaRPr b="1" i="0" sz="36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35" name="Google Shape;135;p7"/>
          <p:cNvPicPr preferRelativeResize="0"/>
          <p:nvPr/>
        </p:nvPicPr>
        <p:blipFill rotWithShape="1">
          <a:blip r:embed="rId4">
            <a:alphaModFix/>
          </a:blip>
          <a:srcRect b="-3205" l="0" r="0" t="-529"/>
          <a:stretch/>
        </p:blipFill>
        <p:spPr>
          <a:xfrm>
            <a:off x="1085400" y="344750"/>
            <a:ext cx="846649" cy="87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7"/>
          <p:cNvPicPr preferRelativeResize="0"/>
          <p:nvPr/>
        </p:nvPicPr>
        <p:blipFill rotWithShape="1">
          <a:blip r:embed="rId5">
            <a:alphaModFix/>
          </a:blip>
          <a:srcRect b="16184" l="0" r="0" t="16184"/>
          <a:stretch/>
        </p:blipFill>
        <p:spPr>
          <a:xfrm>
            <a:off x="15519582" y="529598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7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UC - PROGRAMAÇÃO DE SOLUÇÕES COMPUTACIONAIS    |     PROFESSORES: MARK ALAN &amp; ISRAEL SEVERINO    |    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INTEGRANTES: MARCOS GUSTAVO JUNIOR DE FREITAS RIBEIRO,  PEDRO HENRIQUE COSTA SILVA &amp; GUILHERME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38" name="Google Shape;138;p7"/>
          <p:cNvSpPr txBox="1"/>
          <p:nvPr/>
        </p:nvSpPr>
        <p:spPr>
          <a:xfrm>
            <a:off x="1252275" y="3171763"/>
            <a:ext cx="14458200" cy="43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Assim, com este sistema, ficará fácil manusear e ter controle de bibliotecas de pequeno, médio e grande porte, evitando problemas e aguentando essa demanda de 8 mil itens diários que são recebidos nestas bibliotecas.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pt-BR" sz="3000" u="none" cap="none" strike="noStrik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O sistema está em sua primeira versão! A equipe está satisfeita com os resultados, porém este projeto terá continuidade para atingir resultados ainda mais satisfatórios.</a:t>
            </a:r>
            <a:endParaRPr b="0" i="0" sz="3000" u="none" cap="none" strike="noStrik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624402632_0_0"/>
          <p:cNvSpPr txBox="1"/>
          <p:nvPr/>
        </p:nvSpPr>
        <p:spPr>
          <a:xfrm>
            <a:off x="2345000" y="344750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lang="pt-BR" sz="36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GITHUB</a:t>
            </a:r>
            <a:endParaRPr b="1" i="0" sz="36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44" name="Google Shape;144;g2e624402632_0_0"/>
          <p:cNvPicPr preferRelativeResize="0"/>
          <p:nvPr/>
        </p:nvPicPr>
        <p:blipFill rotWithShape="1">
          <a:blip r:embed="rId4">
            <a:alphaModFix/>
          </a:blip>
          <a:srcRect b="-3205" l="0" r="0" t="-529"/>
          <a:stretch/>
        </p:blipFill>
        <p:spPr>
          <a:xfrm>
            <a:off x="1085400" y="344750"/>
            <a:ext cx="846649" cy="878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g2e624402632_0_0"/>
          <p:cNvPicPr preferRelativeResize="0"/>
          <p:nvPr/>
        </p:nvPicPr>
        <p:blipFill rotWithShape="1">
          <a:blip r:embed="rId5">
            <a:alphaModFix/>
          </a:blip>
          <a:srcRect b="16184" l="0" r="0" t="16184"/>
          <a:stretch/>
        </p:blipFill>
        <p:spPr>
          <a:xfrm>
            <a:off x="15519582" y="529598"/>
            <a:ext cx="1690952" cy="48581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2e624402632_0_0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UC - PROGRAMAÇÃO DE SOLUÇÕES COMPUTACIONAIS    |     PROFESSORES: MARK ALAN &amp; ISRAEL SEVERINO    |    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rPr>
              <a:t> INTEGRANTES: MARCOS GUSTAVO JUNIOR DE FREITAS RIBEIRO,  PEDRO HENRIQUE COSTA SILVA &amp; GUILHERME</a:t>
            </a:r>
            <a:endParaRPr b="1" i="0" sz="1700" u="none" cap="none" strike="noStrike">
              <a:solidFill>
                <a:schemeClr val="dk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sp>
        <p:nvSpPr>
          <p:cNvPr id="147" name="Google Shape;147;g2e624402632_0_0"/>
          <p:cNvSpPr txBox="1"/>
          <p:nvPr/>
        </p:nvSpPr>
        <p:spPr>
          <a:xfrm>
            <a:off x="1914900" y="4315493"/>
            <a:ext cx="14458200" cy="165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GitHub - Marcos Gustavo:  </a:t>
            </a:r>
            <a:r>
              <a:rPr lang="pt-BR" sz="3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6"/>
              </a:rPr>
              <a:t>https://github.com/marcosgustavo7/Livroteca</a:t>
            </a:r>
            <a:endParaRPr sz="3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GitHub - Pedro Henrique:  </a:t>
            </a:r>
            <a:r>
              <a:rPr lang="pt-BR" sz="3000" u="sng">
                <a:solidFill>
                  <a:schemeClr val="hlink"/>
                </a:solidFill>
                <a:latin typeface="Lato"/>
                <a:ea typeface="Lato"/>
                <a:cs typeface="Lato"/>
                <a:sym typeface="Lato"/>
                <a:hlinkClick r:id="rId7"/>
              </a:rPr>
              <a:t>https://github.com/Pedro9Henr/Gerenciamento-de-Livros</a:t>
            </a:r>
            <a:endParaRPr sz="30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8"/>
          <p:cNvSpPr txBox="1"/>
          <p:nvPr/>
        </p:nvSpPr>
        <p:spPr>
          <a:xfrm>
            <a:off x="5219225" y="5691563"/>
            <a:ext cx="7682400" cy="93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50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Obrigada!</a:t>
            </a:r>
            <a:endParaRPr b="1" i="0" sz="50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53" name="Google Shape;153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38263" y="3663025"/>
            <a:ext cx="3444326" cy="1781026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8"/>
          <p:cNvSpPr txBox="1"/>
          <p:nvPr/>
        </p:nvSpPr>
        <p:spPr>
          <a:xfrm>
            <a:off x="-125" y="9486975"/>
            <a:ext cx="18288000" cy="48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137175" spcFirstLastPara="1" rIns="137175" wrap="square" tIns="68575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UC - PROGRAMAÇÃO DE SOLUÇÕES COMPUTACIONAIS    |     PROFESSORES: MARK ALAN &amp; ISRAEL SEVERINO    |    </a:t>
            </a:r>
            <a:endParaRPr b="1" i="0" sz="17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Arial"/>
              <a:buNone/>
            </a:pPr>
            <a:r>
              <a:rPr b="1" i="0" lang="pt-BR" sz="1700" u="none" cap="none" strike="noStrik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INTEGRANTES: MARCOS GUSTAVO JUNIOR DE FREITAS RIBEIRO,  PEDRO HENRIQUE COSTA SILVA &amp; GUILHERME</a:t>
            </a:r>
            <a:endParaRPr b="1" i="0" sz="1700" u="none" cap="none" strike="noStrike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